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0" r:id="rId6"/>
    <p:sldId id="279" r:id="rId7"/>
    <p:sldId id="269" r:id="rId8"/>
    <p:sldId id="276" r:id="rId9"/>
    <p:sldId id="259" r:id="rId10"/>
    <p:sldId id="261" r:id="rId11"/>
    <p:sldId id="262" r:id="rId12"/>
    <p:sldId id="263" r:id="rId13"/>
    <p:sldId id="264" r:id="rId14"/>
    <p:sldId id="278" r:id="rId15"/>
    <p:sldId id="265" r:id="rId16"/>
    <p:sldId id="272" r:id="rId17"/>
    <p:sldId id="273" r:id="rId18"/>
    <p:sldId id="275" r:id="rId19"/>
    <p:sldId id="271" r:id="rId20"/>
    <p:sldId id="270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55"/>
  </p:normalViewPr>
  <p:slideViewPr>
    <p:cSldViewPr snapToGrid="0">
      <p:cViewPr varScale="1">
        <p:scale>
          <a:sx n="128" d="100"/>
          <a:sy n="128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05C0-F2CF-3F91-FA00-F1B3F00D7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R" dirty="0"/>
              <a:t>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139C9-168B-1863-6A0A-7483960AC3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R" dirty="0"/>
              <a:t>Data Engineering  --  Machine learning -- Operations</a:t>
            </a:r>
          </a:p>
        </p:txBody>
      </p:sp>
    </p:spTree>
    <p:extLst>
      <p:ext uri="{BB962C8B-B14F-4D97-AF65-F5344CB8AC3E}">
        <p14:creationId xmlns:p14="http://schemas.microsoft.com/office/powerpoint/2010/main" val="3644700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598C-1153-195C-8491-625F1589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8D9EA-30AD-5B1A-E129-A09590E73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335" y="2193925"/>
            <a:ext cx="7887330" cy="4024313"/>
          </a:xfrm>
        </p:spPr>
      </p:pic>
    </p:spTree>
    <p:extLst>
      <p:ext uri="{BB962C8B-B14F-4D97-AF65-F5344CB8AC3E}">
        <p14:creationId xmlns:p14="http://schemas.microsoft.com/office/powerpoint/2010/main" val="355881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E9E5-861C-2674-0FD3-68AFEE2A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/>
                <a:latin typeface="Helvetica" pitchFamily="2" charset="0"/>
              </a:rPr>
              <a:t>Libraries (cont.)</a:t>
            </a:r>
            <a:br>
              <a:rPr lang="en-US" dirty="0">
                <a:effectLst/>
                <a:latin typeface="Helvetica" pitchFamily="2" charset="0"/>
              </a:rPr>
            </a:b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B76E-8663-72A1-5286-38BA0F1C3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 Linear Algebra: </a:t>
            </a:r>
            <a:r>
              <a:rPr lang="en-US" dirty="0" err="1">
                <a:effectLst/>
                <a:latin typeface="Helvetica" pitchFamily="2" charset="0"/>
              </a:rPr>
              <a:t>numpy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 Scientific basic tools: </a:t>
            </a:r>
            <a:r>
              <a:rPr lang="en-US" dirty="0" err="1">
                <a:effectLst/>
                <a:latin typeface="Helvetica" pitchFamily="2" charset="0"/>
              </a:rPr>
              <a:t>scipy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 Symbolic Tools: </a:t>
            </a:r>
            <a:r>
              <a:rPr lang="en-US" dirty="0" err="1">
                <a:effectLst/>
                <a:latin typeface="Helvetica" pitchFamily="2" charset="0"/>
              </a:rPr>
              <a:t>sympy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 Visualization Tools: matplotlib, seaborn, </a:t>
            </a:r>
            <a:r>
              <a:rPr lang="en-US" dirty="0" err="1">
                <a:effectLst/>
                <a:latin typeface="Helvetica" pitchFamily="2" charset="0"/>
              </a:rPr>
              <a:t>plotly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 Machine Learning Tools: scikit-learn – </a:t>
            </a:r>
            <a:r>
              <a:rPr lang="en-US" dirty="0" err="1">
                <a:effectLst/>
                <a:latin typeface="Helvetica" pitchFamily="2" charset="0"/>
              </a:rPr>
              <a:t>apache</a:t>
            </a:r>
            <a:r>
              <a:rPr lang="en-US" dirty="0">
                <a:effectLst/>
                <a:latin typeface="Helvetica" pitchFamily="2" charset="0"/>
              </a:rPr>
              <a:t> spark </a:t>
            </a:r>
            <a:r>
              <a:rPr lang="en-US" dirty="0" err="1">
                <a:effectLst/>
                <a:latin typeface="Helvetica" pitchFamily="2" charset="0"/>
              </a:rPr>
              <a:t>mlib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Deeplearning</a:t>
            </a:r>
            <a:r>
              <a:rPr lang="en-US" dirty="0">
                <a:effectLst/>
                <a:latin typeface="Helvetica" pitchFamily="2" charset="0"/>
              </a:rPr>
              <a:t>: </a:t>
            </a:r>
            <a:r>
              <a:rPr lang="en-US" dirty="0" err="1">
                <a:effectLst/>
                <a:latin typeface="Helvetica" pitchFamily="2" charset="0"/>
              </a:rPr>
              <a:t>Tensorflow</a:t>
            </a:r>
            <a:r>
              <a:rPr lang="en-US" dirty="0">
                <a:effectLst/>
                <a:latin typeface="Helvetica" pitchFamily="2" charset="0"/>
              </a:rPr>
              <a:t>( </a:t>
            </a:r>
            <a:r>
              <a:rPr lang="en-US" dirty="0" err="1">
                <a:latin typeface="Helvetica" pitchFamily="2" charset="0"/>
              </a:rPr>
              <a:t>K</a:t>
            </a:r>
            <a:r>
              <a:rPr lang="en-US" dirty="0" err="1">
                <a:effectLst/>
                <a:latin typeface="Helvetica" pitchFamily="2" charset="0"/>
              </a:rPr>
              <a:t>eras</a:t>
            </a:r>
            <a:r>
              <a:rPr lang="en-US" dirty="0">
                <a:effectLst/>
                <a:latin typeface="Helvetica" pitchFamily="2" charset="0"/>
              </a:rPr>
              <a:t>) – </a:t>
            </a:r>
            <a:r>
              <a:rPr lang="en-US" dirty="0" err="1">
                <a:effectLst/>
                <a:latin typeface="Helvetica" pitchFamily="2" charset="0"/>
              </a:rPr>
              <a:t>PyTorch</a:t>
            </a:r>
            <a:r>
              <a:rPr lang="en-US" dirty="0">
                <a:effectLst/>
                <a:latin typeface="Helvetica" pitchFamily="2" charset="0"/>
              </a:rPr>
              <a:t> </a:t>
            </a:r>
          </a:p>
          <a:p>
            <a:r>
              <a:rPr lang="en-US" dirty="0">
                <a:effectLst/>
                <a:latin typeface="Helvetica" pitchFamily="2" charset="0"/>
              </a:rPr>
              <a:t>Computer Vision: </a:t>
            </a:r>
            <a:r>
              <a:rPr lang="en-US" dirty="0" err="1">
                <a:effectLst/>
                <a:latin typeface="Helvetica" pitchFamily="2" charset="0"/>
              </a:rPr>
              <a:t>opencv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NLP: </a:t>
            </a:r>
            <a:r>
              <a:rPr lang="en-US" dirty="0" err="1">
                <a:effectLst/>
                <a:latin typeface="Helvetica" pitchFamily="2" charset="0"/>
              </a:rPr>
              <a:t>nltk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hazm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Reporting and sharing: </a:t>
            </a:r>
            <a:r>
              <a:rPr lang="en-US" dirty="0" err="1">
                <a:effectLst/>
                <a:latin typeface="Helvetica" pitchFamily="2" charset="0"/>
              </a:rPr>
              <a:t>jupyter</a:t>
            </a:r>
            <a:endParaRPr lang="en-US" dirty="0">
              <a:effectLst/>
              <a:latin typeface="Helvetica" pitchFamily="2" charset="0"/>
            </a:endParaRPr>
          </a:p>
          <a:p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361342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3D9-F038-6B18-2F04-8DC0ED20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What we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32D01-0D78-8536-62BE-3C2739AFF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</a:t>
            </a:r>
            <a:r>
              <a:rPr lang="en-IR" dirty="0"/>
              <a:t>ind a formula to descibe data</a:t>
            </a:r>
          </a:p>
          <a:p>
            <a:pPr marL="0" indent="0" algn="ctr">
              <a:buNone/>
            </a:pPr>
            <a:r>
              <a:rPr lang="en-US" dirty="0"/>
              <a:t>Y</a:t>
            </a:r>
            <a:r>
              <a:rPr lang="en-IR" dirty="0"/>
              <a:t> = f(x)</a:t>
            </a:r>
          </a:p>
          <a:p>
            <a:pPr marL="0" indent="0" algn="ctr">
              <a:buNone/>
            </a:pPr>
            <a:r>
              <a:rPr lang="en-IR" dirty="0"/>
              <a:t>Y = ax1 +bx2+ c</a:t>
            </a:r>
          </a:p>
          <a:p>
            <a:pPr marL="0" indent="0" algn="ctr">
              <a:buNone/>
            </a:pPr>
            <a:r>
              <a:rPr lang="en-US" b="0" i="0" dirty="0">
                <a:effectLst/>
                <a:latin typeface="Google Sans"/>
              </a:rPr>
              <a:t>SLR Using a straight line, simple linear regression establishes the relationship between two variables - dependent and independent. Independent and dependent variables are terms used to describe the relationship between two or more variables.</a:t>
            </a:r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405303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12D3-F57A-BF38-65FF-BA55F978F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What we do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B1EFB-B247-BDF4-BB4D-9CFF46BA0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13" y="2069314"/>
            <a:ext cx="5157635" cy="40243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9D853-0453-3CD1-25B3-C4EC262A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469" y="2069314"/>
            <a:ext cx="6418635" cy="9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9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12D3-F57A-BF38-65FF-BA55F978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108" y="208723"/>
            <a:ext cx="3881229" cy="864704"/>
          </a:xfrm>
        </p:spPr>
        <p:txBody>
          <a:bodyPr/>
          <a:lstStyle/>
          <a:p>
            <a:pPr algn="l"/>
            <a:r>
              <a:rPr lang="en-IR" dirty="0"/>
              <a:t>What we do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90B302-9DD0-4AE3-4C32-4FB5BAC02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887" y="1095572"/>
            <a:ext cx="8478078" cy="5762428"/>
          </a:xfrm>
        </p:spPr>
      </p:pic>
    </p:spTree>
    <p:extLst>
      <p:ext uri="{BB962C8B-B14F-4D97-AF65-F5344CB8AC3E}">
        <p14:creationId xmlns:p14="http://schemas.microsoft.com/office/powerpoint/2010/main" val="391139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C2DA-075E-0356-A9FA-4B8C68B9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What we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F85E-978A-DAC2-D2CC-98D53ED0D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R" dirty="0"/>
          </a:p>
          <a:p>
            <a:pPr marL="0" indent="0" algn="ctr">
              <a:buNone/>
            </a:pPr>
            <a:endParaRPr lang="en-IR" dirty="0"/>
          </a:p>
          <a:p>
            <a:pPr marL="0" indent="0" algn="ctr">
              <a:buNone/>
            </a:pPr>
            <a:r>
              <a:rPr lang="en-IR" dirty="0"/>
              <a:t>Find </a:t>
            </a:r>
            <a:r>
              <a:rPr lang="en-US" dirty="0"/>
              <a:t>equivalence between Generalization and Accuracy</a:t>
            </a:r>
          </a:p>
          <a:p>
            <a:pPr marL="0" indent="0" algn="ctr">
              <a:buNone/>
            </a:pPr>
            <a:r>
              <a:rPr lang="en-US" dirty="0"/>
              <a:t>Example :</a:t>
            </a:r>
            <a:endParaRPr lang="fa-IR" dirty="0"/>
          </a:p>
          <a:p>
            <a:pPr marL="0" indent="0" algn="ctr">
              <a:buNone/>
            </a:pPr>
            <a:r>
              <a:rPr lang="en-US" dirty="0"/>
              <a:t>Simple fake Regression sample </a:t>
            </a:r>
          </a:p>
          <a:p>
            <a:pPr marL="0" indent="0" algn="ctr">
              <a:buNone/>
            </a:pPr>
            <a:r>
              <a:rPr lang="en-US" dirty="0"/>
              <a:t>Find type of iris flower base on data </a:t>
            </a:r>
          </a:p>
          <a:p>
            <a:pPr marL="0" indent="0" algn="ctr">
              <a:buNone/>
            </a:pPr>
            <a:r>
              <a:rPr lang="en-US" dirty="0"/>
              <a:t>Find fraud transaction from transaction data</a:t>
            </a:r>
          </a:p>
          <a:p>
            <a:pPr marL="0" indent="0" algn="ctr">
              <a:buNone/>
            </a:pPr>
            <a:r>
              <a:rPr lang="en-US" dirty="0"/>
              <a:t>…</a:t>
            </a:r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271754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4712-58DD-492E-5825-5454386E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Example IrIs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62E93-E161-130C-E61F-6E559768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R" sz="1800" dirty="0"/>
              <a:t>Classification example </a:t>
            </a:r>
          </a:p>
          <a:p>
            <a:r>
              <a:rPr lang="en-US" sz="1800" b="0" i="0" dirty="0">
                <a:effectLst/>
                <a:latin typeface="Google Sans"/>
              </a:rPr>
              <a:t>Iris flower classification is a very popular machine learning project. The iris dataset contains three classes of flowers, </a:t>
            </a:r>
            <a:r>
              <a:rPr lang="en-US" sz="1800" b="0" i="0" dirty="0">
                <a:solidFill>
                  <a:schemeClr val="accent1"/>
                </a:solidFill>
                <a:effectLst/>
                <a:highlight>
                  <a:srgbClr val="00FF00"/>
                </a:highlight>
                <a:latin typeface="Google Sans"/>
              </a:rPr>
              <a:t>Versicolor, </a:t>
            </a:r>
            <a:r>
              <a:rPr lang="en-US" sz="1800" b="0" i="0" dirty="0" err="1">
                <a:solidFill>
                  <a:schemeClr val="accent1"/>
                </a:solidFill>
                <a:effectLst/>
                <a:highlight>
                  <a:srgbClr val="00FF00"/>
                </a:highlight>
                <a:latin typeface="Google Sans"/>
              </a:rPr>
              <a:t>Setosa</a:t>
            </a:r>
            <a:r>
              <a:rPr lang="en-US" sz="1800" b="0" i="0" dirty="0">
                <a:solidFill>
                  <a:schemeClr val="accent1"/>
                </a:solidFill>
                <a:effectLst/>
                <a:highlight>
                  <a:srgbClr val="00FF00"/>
                </a:highlight>
                <a:latin typeface="Google Sans"/>
              </a:rPr>
              <a:t>, Virginica</a:t>
            </a:r>
            <a:r>
              <a:rPr lang="en-US" sz="1800" b="0" i="0" dirty="0">
                <a:effectLst/>
                <a:latin typeface="Google Sans"/>
              </a:rPr>
              <a:t>, and each class contains 4 features, </a:t>
            </a:r>
            <a:r>
              <a:rPr lang="en-US" sz="1800" b="0" i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Google Sans"/>
              </a:rPr>
              <a:t>'Sepal length', 'Sepal width', 'Petal length', 'Petal width’.</a:t>
            </a:r>
          </a:p>
          <a:p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Apaulgithub</a:t>
            </a:r>
            <a:r>
              <a:rPr lang="en-US" sz="1800" dirty="0"/>
              <a:t>/oibsip_taskno1</a:t>
            </a:r>
            <a:endParaRPr lang="en-I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3C8F3-00E9-2152-C596-798869D6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31" y="4072954"/>
            <a:ext cx="7772400" cy="27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4712-58DD-492E-5825-5454386E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Example IrIs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D4A282-6C81-C5A0-1272-9F374037F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3967" y="1856629"/>
            <a:ext cx="3441700" cy="38862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3C8F3-00E9-2152-C596-798869D6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56629"/>
            <a:ext cx="5410200" cy="2158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BC6D9-6D37-A5B2-2676-C4A3EC6A5EEC}"/>
              </a:ext>
            </a:extLst>
          </p:cNvPr>
          <p:cNvSpPr txBox="1"/>
          <p:nvPr/>
        </p:nvSpPr>
        <p:spPr>
          <a:xfrm>
            <a:off x="190500" y="4234069"/>
            <a:ext cx="7126356" cy="236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646"/>
              </a:lnSpc>
              <a:spcBef>
                <a:spcPts val="3750"/>
              </a:spcBef>
            </a:pPr>
            <a:r>
              <a:rPr lang="en-US" b="1" i="0" u="sng" dirty="0">
                <a:effectLst/>
                <a:latin typeface="Lato" panose="020F0502020204030204" pitchFamily="34" charset="0"/>
              </a:rPr>
              <a:t>Features definition</a:t>
            </a:r>
          </a:p>
          <a:p>
            <a:pPr algn="just"/>
            <a:r>
              <a:rPr lang="en-US" b="0" i="0" dirty="0">
                <a:effectLst/>
                <a:latin typeface="Lato" panose="020F0502020204030204" pitchFamily="34" charset="0"/>
              </a:rPr>
              <a:t>There are 4 features in this dataset: </a:t>
            </a:r>
          </a:p>
          <a:p>
            <a:pPr algn="just"/>
            <a:r>
              <a:rPr lang="en-US" dirty="0">
                <a:latin typeface="Lato" panose="020F0502020204030204" pitchFamily="34" charset="0"/>
              </a:rPr>
              <a:t>1.</a:t>
            </a:r>
            <a:r>
              <a:rPr lang="en-US" b="0" i="0" dirty="0">
                <a:effectLst/>
                <a:latin typeface="Lato" panose="020F0502020204030204" pitchFamily="34" charset="0"/>
              </a:rPr>
              <a:t>sepal length,2. sepal width, </a:t>
            </a:r>
          </a:p>
          <a:p>
            <a:pPr algn="just"/>
            <a:r>
              <a:rPr lang="en-US" b="0" i="0" dirty="0">
                <a:effectLst/>
                <a:latin typeface="Lato" panose="020F0502020204030204" pitchFamily="34" charset="0"/>
              </a:rPr>
              <a:t>3.petal length,4. petal width; </a:t>
            </a:r>
          </a:p>
          <a:p>
            <a:pPr algn="just"/>
            <a:r>
              <a:rPr lang="en-US" b="0" i="0" dirty="0">
                <a:effectLst/>
                <a:latin typeface="Lato" panose="020F0502020204030204" pitchFamily="34" charset="0"/>
              </a:rPr>
              <a:t>and 3 classes:1. Setosa,2. Versicolor, 3.Virginica. </a:t>
            </a:r>
          </a:p>
          <a:p>
            <a:pPr algn="just"/>
            <a:r>
              <a:rPr lang="en-US" b="0" i="0" dirty="0">
                <a:effectLst/>
                <a:latin typeface="Lato" panose="020F0502020204030204" pitchFamily="34" charset="0"/>
              </a:rPr>
              <a:t>You can see in the picture below how they relate to the actual flower.</a:t>
            </a:r>
          </a:p>
          <a:p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1460367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4712-58DD-492E-5825-5454386E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Example IrIs Sample DataSET</a:t>
            </a:r>
            <a:br>
              <a:rPr lang="en-IR" dirty="0"/>
            </a:br>
            <a:r>
              <a:rPr lang="en-IR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D4A282-6C81-C5A0-1272-9F374037F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004" y="1721955"/>
            <a:ext cx="1985587" cy="198534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91542D-EA7A-DB1C-81D2-628735E4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7" y="1721954"/>
            <a:ext cx="6754437" cy="4022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D02D7-B33A-3908-275D-7A44FC011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04" y="3627784"/>
            <a:ext cx="5229184" cy="21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3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3B58-6851-4B62-F990-6B708667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Errors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613A6-3387-465D-E991-D66D86270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58" y="2057401"/>
            <a:ext cx="6083577" cy="4160837"/>
          </a:xfrm>
        </p:spPr>
      </p:pic>
    </p:spTree>
    <p:extLst>
      <p:ext uri="{BB962C8B-B14F-4D97-AF65-F5344CB8AC3E}">
        <p14:creationId xmlns:p14="http://schemas.microsoft.com/office/powerpoint/2010/main" val="29374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2748-0713-DB5D-E2DC-28A0EC8E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31520"/>
            <a:ext cx="8610600" cy="1325881"/>
          </a:xfrm>
        </p:spPr>
        <p:txBody>
          <a:bodyPr/>
          <a:lstStyle/>
          <a:p>
            <a:pPr algn="l"/>
            <a:r>
              <a:rPr lang="en-IR" dirty="0"/>
              <a:t>What is it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CD408-3241-D40C-4B3B-7D3E38E07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939" y="2193927"/>
            <a:ext cx="4955471" cy="3854870"/>
          </a:xfrm>
        </p:spPr>
      </p:pic>
    </p:spTree>
    <p:extLst>
      <p:ext uri="{BB962C8B-B14F-4D97-AF65-F5344CB8AC3E}">
        <p14:creationId xmlns:p14="http://schemas.microsoft.com/office/powerpoint/2010/main" val="313557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DD7A-CF70-D3AB-832B-02E788C9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R2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EA3E0-B4FD-6239-3094-BE407DD98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Google Sans"/>
              </a:rPr>
              <a:t>Definition. The coefficient of determination, or R2 , is a measure that provides information about the goodness of fit of a model. In the context of regression it is a statistical measure of how well the regression line approximates the actual data.</a:t>
            </a:r>
            <a:endParaRPr lang="en-I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A06D5-4EEF-97C2-F3EE-BD09FA3E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38" y="3429000"/>
            <a:ext cx="6133983" cy="3241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8352E-C888-F385-6C10-086650E8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429000"/>
            <a:ext cx="5622235" cy="32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1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C0B3-1840-8ADD-0CDB-EE59502F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452E9-0103-BE45-F8A9-E85FA14D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22721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2748-0713-DB5D-E2DC-28A0EC8E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31520"/>
            <a:ext cx="8610600" cy="1325881"/>
          </a:xfrm>
        </p:spPr>
        <p:txBody>
          <a:bodyPr/>
          <a:lstStyle/>
          <a:p>
            <a:pPr algn="l"/>
            <a:r>
              <a:rPr lang="en-IR" dirty="0"/>
              <a:t>What is it 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3BA0CD-781D-76DC-5796-00644725F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513" y="2412006"/>
            <a:ext cx="4876800" cy="3644900"/>
          </a:xfrm>
        </p:spPr>
      </p:pic>
    </p:spTree>
    <p:extLst>
      <p:ext uri="{BB962C8B-B14F-4D97-AF65-F5344CB8AC3E}">
        <p14:creationId xmlns:p14="http://schemas.microsoft.com/office/powerpoint/2010/main" val="203844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112D-8E54-ADB5-7F92-F26D8CA0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What is the problem?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72292-64A4-1580-5B9D-6E9DBF458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513" y="2193925"/>
            <a:ext cx="9008973" cy="4024313"/>
          </a:xfrm>
        </p:spPr>
      </p:pic>
    </p:spTree>
    <p:extLst>
      <p:ext uri="{BB962C8B-B14F-4D97-AF65-F5344CB8AC3E}">
        <p14:creationId xmlns:p14="http://schemas.microsoft.com/office/powerpoint/2010/main" val="399350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1D1F-DF90-9E8F-36DC-43F4FC46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/>
                <a:latin typeface="Helvetica" pitchFamily="2" charset="0"/>
              </a:rPr>
              <a:t>Data Science Pipeline</a:t>
            </a:r>
            <a:br>
              <a:rPr lang="en-US" dirty="0">
                <a:effectLst/>
                <a:latin typeface="Helvetica" pitchFamily="2" charset="0"/>
              </a:rPr>
            </a:br>
            <a:endParaRPr lang="en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742E63-2EF5-EF1F-BF22-AEE017294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25" y="2193925"/>
            <a:ext cx="8338931" cy="4024313"/>
          </a:xfrm>
        </p:spPr>
      </p:pic>
    </p:spTree>
    <p:extLst>
      <p:ext uri="{BB962C8B-B14F-4D97-AF65-F5344CB8AC3E}">
        <p14:creationId xmlns:p14="http://schemas.microsoft.com/office/powerpoint/2010/main" val="258600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1D1F-DF90-9E8F-36DC-43F4FC46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/>
                <a:latin typeface="Helvetica" pitchFamily="2" charset="0"/>
              </a:rPr>
              <a:t>Data Science Pipeline</a:t>
            </a:r>
            <a:br>
              <a:rPr lang="en-US" dirty="0">
                <a:effectLst/>
                <a:latin typeface="Helvetica" pitchFamily="2" charset="0"/>
              </a:rPr>
            </a:br>
            <a:endParaRPr lang="en-I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97AB-8B93-8956-444E-083052AE6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8982"/>
            <a:ext cx="10820400" cy="441970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Key Steps in Data Wrangling: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Cleaning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Handling Missing Values</a:t>
            </a:r>
            <a:r>
              <a:rPr lang="en-US" dirty="0"/>
              <a:t>: Identifying and addressing gaps in the dataset, either by filling in missing values or removing incomplete records.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Removing Duplicates</a:t>
            </a:r>
            <a:r>
              <a:rPr lang="en-US" dirty="0"/>
              <a:t>: Identifying and eliminating duplicate entries to ensure data integrity.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Correcting Errors</a:t>
            </a:r>
            <a:r>
              <a:rPr lang="en-US" dirty="0"/>
              <a:t>: Fixing inconsistencies, such as typos or incorrect data types.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Transformation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Normalization</a:t>
            </a:r>
            <a:r>
              <a:rPr lang="en-US" dirty="0"/>
              <a:t>: Scaling data to a standard range or distribution.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Encoding</a:t>
            </a:r>
            <a:r>
              <a:rPr lang="en-US" dirty="0"/>
              <a:t>: Converting categorical variables into numerical formats (e.g., one-hot encoding).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Aggregation</a:t>
            </a:r>
            <a:r>
              <a:rPr lang="en-US" dirty="0"/>
              <a:t>: Summarizing data at a higher level, such as calculating averages or totals.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Structuring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Reshaping</a:t>
            </a:r>
            <a:r>
              <a:rPr lang="en-US" dirty="0"/>
              <a:t>: Changing the format of the data (e.g., pivoting tables, melting).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Joining/Merging</a:t>
            </a:r>
            <a:r>
              <a:rPr lang="en-US" dirty="0"/>
              <a:t>: Combining data from different sources or tables to create a comprehensive dataset.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Enrichment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Adding Context</a:t>
            </a:r>
            <a:r>
              <a:rPr lang="en-US" dirty="0"/>
              <a:t>: Incorporating external datasets to provide additional information or insights.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Feature Engineering</a:t>
            </a:r>
            <a:r>
              <a:rPr lang="en-US" dirty="0"/>
              <a:t>: Creating new variables that can enhance model performance.</a:t>
            </a:r>
          </a:p>
          <a:p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2508094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FC7D-1306-D85C-A191-DA10DA68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R" dirty="0"/>
              <a:t>ModeL  LEARNING</a:t>
            </a:r>
            <a:br>
              <a:rPr lang="en-IR" dirty="0"/>
            </a:br>
            <a:r>
              <a:rPr lang="en-IR" sz="2400" dirty="0"/>
              <a:t>ML TYPES</a:t>
            </a:r>
            <a:endParaRPr lang="en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FA180-09E0-E131-6E9C-A1FF80BB2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018" y="2057401"/>
            <a:ext cx="11400182" cy="4731025"/>
          </a:xfrm>
        </p:spPr>
      </p:pic>
    </p:spTree>
    <p:extLst>
      <p:ext uri="{BB962C8B-B14F-4D97-AF65-F5344CB8AC3E}">
        <p14:creationId xmlns:p14="http://schemas.microsoft.com/office/powerpoint/2010/main" val="87343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3927-4C11-AA6D-8FC6-4236A92E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R" dirty="0"/>
              <a:t>SuperVISED MACHIN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5E80-3F2B-4DAC-6218-B682BFF32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R" dirty="0">
                <a:solidFill>
                  <a:srgbClr val="FFFF00"/>
                </a:solidFill>
                <a:highlight>
                  <a:srgbClr val="FF0000"/>
                </a:highlight>
              </a:rPr>
              <a:t>Regression </a:t>
            </a:r>
          </a:p>
          <a:p>
            <a:r>
              <a:rPr lang="en-IR" dirty="0"/>
              <a:t>- </a:t>
            </a:r>
            <a:r>
              <a:rPr lang="en-US" sz="1600" dirty="0"/>
              <a:t>The main idea of linear regression is to model the relationship between a dependent variable (often called the target or response variable) and one or more independent variables (predictors or features) using a linear equation.</a:t>
            </a:r>
          </a:p>
          <a:p>
            <a:r>
              <a:rPr lang="en-US" sz="1600" dirty="0"/>
              <a:t>- find a better model than Mean</a:t>
            </a:r>
          </a:p>
          <a:p>
            <a:endParaRPr lang="en-IR" sz="1600" dirty="0"/>
          </a:p>
          <a:p>
            <a:r>
              <a:rPr lang="en-IR" dirty="0">
                <a:solidFill>
                  <a:srgbClr val="FFFF00"/>
                </a:solidFill>
                <a:highlight>
                  <a:srgbClr val="FF0000"/>
                </a:highlight>
              </a:rPr>
              <a:t>Classification</a:t>
            </a:r>
          </a:p>
          <a:p>
            <a:r>
              <a:rPr lang="en-IR" dirty="0"/>
              <a:t>- find a model to act better random classifier </a:t>
            </a:r>
          </a:p>
        </p:txBody>
      </p:sp>
    </p:spTree>
    <p:extLst>
      <p:ext uri="{BB962C8B-B14F-4D97-AF65-F5344CB8AC3E}">
        <p14:creationId xmlns:p14="http://schemas.microsoft.com/office/powerpoint/2010/main" val="417182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6D8A-42AA-9F5B-1BBA-9C90EAA0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ffectLst/>
                <a:latin typeface="Helvetica" pitchFamily="2" charset="0"/>
              </a:rPr>
              <a:t>What we need</a:t>
            </a:r>
            <a:br>
              <a:rPr lang="en-US" dirty="0">
                <a:effectLst/>
                <a:latin typeface="Helvetica" pitchFamily="2" charset="0"/>
              </a:rPr>
            </a:br>
            <a:endParaRPr lang="en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38037-C356-49BC-E060-4F96C6B8D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● Math</a:t>
            </a:r>
          </a:p>
          <a:p>
            <a:r>
              <a:rPr lang="en-US" dirty="0">
                <a:effectLst/>
                <a:latin typeface="Helvetica" pitchFamily="2" charset="0"/>
              </a:rPr>
              <a:t>  – Linear Algebra</a:t>
            </a:r>
          </a:p>
          <a:p>
            <a:r>
              <a:rPr lang="en-US" dirty="0">
                <a:effectLst/>
                <a:latin typeface="Helvetica" pitchFamily="2" charset="0"/>
              </a:rPr>
              <a:t>  – Analytics</a:t>
            </a:r>
          </a:p>
          <a:p>
            <a:r>
              <a:rPr lang="en-US" dirty="0">
                <a:effectLst/>
                <a:latin typeface="Helvetica" pitchFamily="2" charset="0"/>
              </a:rPr>
              <a:t>  – Stochastic Processes (Probabilities)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● Computer</a:t>
            </a:r>
          </a:p>
          <a:p>
            <a:r>
              <a:rPr lang="en-US" dirty="0">
                <a:effectLst/>
                <a:latin typeface="Helvetica" pitchFamily="2" charset="0"/>
              </a:rPr>
              <a:t> – Databases (SQL, NoSQL)</a:t>
            </a:r>
          </a:p>
          <a:p>
            <a:r>
              <a:rPr lang="en-US" dirty="0">
                <a:effectLst/>
                <a:latin typeface="Helvetica" pitchFamily="2" charset="0"/>
              </a:rPr>
              <a:t> – API (REST, JSON RPC)</a:t>
            </a:r>
          </a:p>
          <a:p>
            <a:r>
              <a:rPr lang="en-US" dirty="0">
                <a:effectLst/>
                <a:latin typeface="Helvetica" pitchFamily="2" charset="0"/>
              </a:rPr>
              <a:t> – Programing Language (Python)</a:t>
            </a:r>
          </a:p>
          <a:p>
            <a:r>
              <a:rPr lang="en-US" dirty="0">
                <a:effectLst/>
                <a:latin typeface="Helvetica" pitchFamily="2" charset="0"/>
              </a:rPr>
              <a:t> – Libraries</a:t>
            </a:r>
          </a:p>
          <a:p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200787829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5582</TotalTime>
  <Words>654</Words>
  <Application>Microsoft Macintosh PowerPoint</Application>
  <PresentationFormat>Widescreen</PresentationFormat>
  <Paragraphs>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Century Gothic</vt:lpstr>
      <vt:lpstr>Google Sans</vt:lpstr>
      <vt:lpstr>Helvetica</vt:lpstr>
      <vt:lpstr>Lato</vt:lpstr>
      <vt:lpstr>Vapor Trail</vt:lpstr>
      <vt:lpstr>Data science</vt:lpstr>
      <vt:lpstr>What is it ?</vt:lpstr>
      <vt:lpstr>What is it ?</vt:lpstr>
      <vt:lpstr>What is the problem?</vt:lpstr>
      <vt:lpstr>Data Science Pipeline </vt:lpstr>
      <vt:lpstr>Data Science Pipeline </vt:lpstr>
      <vt:lpstr>ModeL  LEARNING ML TYPES</vt:lpstr>
      <vt:lpstr>SuperVISED MACHIN LEARNING</vt:lpstr>
      <vt:lpstr>What we need </vt:lpstr>
      <vt:lpstr>Libraries</vt:lpstr>
      <vt:lpstr>Libraries (cont.) </vt:lpstr>
      <vt:lpstr>What we do </vt:lpstr>
      <vt:lpstr>What we do </vt:lpstr>
      <vt:lpstr>What we do </vt:lpstr>
      <vt:lpstr>What we do </vt:lpstr>
      <vt:lpstr>Example IrIs </vt:lpstr>
      <vt:lpstr>Example IrIs </vt:lpstr>
      <vt:lpstr>Example IrIs Sample DataSET  </vt:lpstr>
      <vt:lpstr>Errors </vt:lpstr>
      <vt:lpstr>R2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kia shamaii</dc:creator>
  <cp:lastModifiedBy>kia shamaii</cp:lastModifiedBy>
  <cp:revision>1</cp:revision>
  <dcterms:created xsi:type="dcterms:W3CDTF">2024-10-30T08:43:23Z</dcterms:created>
  <dcterms:modified xsi:type="dcterms:W3CDTF">2024-11-03T05:46:21Z</dcterms:modified>
</cp:coreProperties>
</file>